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6" r:id="rId2"/>
    <p:sldId id="298" r:id="rId3"/>
    <p:sldId id="330" r:id="rId4"/>
    <p:sldId id="300" r:id="rId5"/>
    <p:sldId id="301" r:id="rId6"/>
    <p:sldId id="329" r:id="rId7"/>
    <p:sldId id="303" r:id="rId8"/>
    <p:sldId id="285" r:id="rId9"/>
    <p:sldId id="304" r:id="rId10"/>
    <p:sldId id="257" r:id="rId11"/>
    <p:sldId id="258" r:id="rId12"/>
    <p:sldId id="259" r:id="rId13"/>
    <p:sldId id="261" r:id="rId14"/>
    <p:sldId id="288" r:id="rId15"/>
    <p:sldId id="262" r:id="rId16"/>
    <p:sldId id="263" r:id="rId17"/>
    <p:sldId id="289" r:id="rId18"/>
    <p:sldId id="260" r:id="rId19"/>
    <p:sldId id="272" r:id="rId20"/>
    <p:sldId id="264" r:id="rId21"/>
    <p:sldId id="265" r:id="rId22"/>
    <p:sldId id="266" r:id="rId23"/>
    <p:sldId id="268" r:id="rId24"/>
    <p:sldId id="269" r:id="rId25"/>
    <p:sldId id="290" r:id="rId26"/>
    <p:sldId id="291" r:id="rId27"/>
    <p:sldId id="292" r:id="rId28"/>
    <p:sldId id="293" r:id="rId29"/>
    <p:sldId id="276" r:id="rId30"/>
    <p:sldId id="294" r:id="rId31"/>
    <p:sldId id="295" r:id="rId32"/>
    <p:sldId id="296" r:id="rId33"/>
    <p:sldId id="297" r:id="rId34"/>
    <p:sldId id="287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35 h 4320"/>
                <a:gd name="T2" fmla="*/ 1737 w 1737"/>
                <a:gd name="T3" fmla="*/ 4346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35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27 h 4320"/>
                <a:gd name="T2" fmla="*/ 1737 w 1737"/>
                <a:gd name="T3" fmla="*/ 433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237 h 4420"/>
                <a:gd name="T2" fmla="*/ 1739 w 1739"/>
                <a:gd name="T3" fmla="*/ 424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237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10 h 4338"/>
                <a:gd name="T4" fmla="*/ 2080 w 2080"/>
                <a:gd name="T5" fmla="*/ 431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4 h 4320"/>
                <a:gd name="T2" fmla="*/ 1737 w 1737"/>
                <a:gd name="T3" fmla="*/ 34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4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4 h 4320"/>
                <a:gd name="T2" fmla="*/ 1737 w 1737"/>
                <a:gd name="T3" fmla="*/ 34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4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3 h 4420"/>
                <a:gd name="T2" fmla="*/ 1739 w 1739"/>
                <a:gd name="T3" fmla="*/ 33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33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33 h 4338"/>
                <a:gd name="T4" fmla="*/ 2080 w 2080"/>
                <a:gd name="T5" fmla="*/ 33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2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2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1FEE9-3CCF-4AD4-BE39-1139682D8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EE73-DB64-44D0-8EE6-867845889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A9EA7-4091-44F0-89C0-11BCB9181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2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4B5E-907C-423F-8D70-0191AD6E8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4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BA3C-2384-491A-86F1-A189D094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3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10A1-0903-4022-ADD7-DE058FBF9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24824-A866-4FCB-912D-8FC7D7CD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73C5-6EF5-4767-8695-8F27F130E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B037-C07B-4539-BA8D-C18A05B8B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4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C68D-4FF0-44F4-BFC9-E6A68CA70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7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2901-D528-4BF8-8FC8-E20EB56EC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35 h 4320"/>
                <a:gd name="T2" fmla="*/ 1737 w 1737"/>
                <a:gd name="T3" fmla="*/ 4346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35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27 h 4320"/>
                <a:gd name="T2" fmla="*/ 1737 w 1737"/>
                <a:gd name="T3" fmla="*/ 433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237 h 4420"/>
                <a:gd name="T2" fmla="*/ 1739 w 1739"/>
                <a:gd name="T3" fmla="*/ 4242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237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10 h 4338"/>
                <a:gd name="T4" fmla="*/ 2080 w 2080"/>
                <a:gd name="T5" fmla="*/ 4310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4 h 4320"/>
                <a:gd name="T2" fmla="*/ 1737 w 1737"/>
                <a:gd name="T3" fmla="*/ 34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4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4 h 4320"/>
                <a:gd name="T2" fmla="*/ 1737 w 1737"/>
                <a:gd name="T3" fmla="*/ 34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4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3 h 4420"/>
                <a:gd name="T2" fmla="*/ 1739 w 1739"/>
                <a:gd name="T3" fmla="*/ 33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33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33 h 4338"/>
                <a:gd name="T4" fmla="*/ 2080 w 2080"/>
                <a:gd name="T5" fmla="*/ 33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9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9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9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9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60F62EB-C4F5-471A-9D8D-94EE3978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914400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Times New Roman" pitchFamily="18" charset="0"/>
              </a:rPr>
              <a:t>Mastering NT Greek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4038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11.  Pronoun Paradise: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Demonstrative, Relative, Reflexive, and Reciprocal</a:t>
            </a:r>
          </a:p>
          <a:p>
            <a:pPr eaLnBrk="1" hangingPunct="1"/>
            <a:endParaRPr lang="en-US" altLang="en-US" b="1" smtClean="0">
              <a:latin typeface="Times New Roman" pitchFamily="18" charset="0"/>
            </a:endParaRP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sz="2000" b="1" smtClean="0">
                <a:latin typeface="Times New Roman" pitchFamily="18" charset="0"/>
              </a:rPr>
              <a:t>By Ted Hildebrandt 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© 2003</a:t>
            </a:r>
            <a:endParaRPr lang="en-US" altLang="en-US" sz="2000" b="1" smtClean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smtClean="0">
                <a:latin typeface="Times New Roman" pitchFamily="18" charset="0"/>
              </a:rPr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Four Types of Pronouns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</a:rPr>
              <a:t>Demonstratives:</a:t>
            </a:r>
            <a:r>
              <a:rPr lang="en-US" altLang="en-US" b="1" smtClean="0">
                <a:latin typeface="Times New Roman" pitchFamily="18" charset="0"/>
              </a:rPr>
              <a:t>  this / that pointers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Adjectival:     </a:t>
            </a:r>
            <a:r>
              <a:rPr lang="en-US" altLang="en-US" sz="3200" b="1" u="sng" smtClean="0">
                <a:latin typeface="Times New Roman" pitchFamily="18" charset="0"/>
              </a:rPr>
              <a:t>This</a:t>
            </a:r>
            <a:r>
              <a:rPr lang="en-US" altLang="en-US" sz="3200" b="1" smtClean="0">
                <a:latin typeface="Times New Roman" pitchFamily="18" charset="0"/>
              </a:rPr>
              <a:t> day is beautiful.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Pronominal:  </a:t>
            </a:r>
            <a:r>
              <a:rPr lang="en-US" altLang="en-US" sz="3200" b="1" u="sng" smtClean="0">
                <a:latin typeface="Times New Roman" pitchFamily="18" charset="0"/>
              </a:rPr>
              <a:t>This</a:t>
            </a:r>
            <a:r>
              <a:rPr lang="en-US" altLang="en-US" sz="3200" b="1" smtClean="0">
                <a:latin typeface="Times New Roman" pitchFamily="18" charset="0"/>
              </a:rPr>
              <a:t> is the beginning. </a:t>
            </a:r>
          </a:p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</a:rPr>
              <a:t>Relatives:</a:t>
            </a:r>
            <a:r>
              <a:rPr lang="en-US" altLang="en-US" b="1" smtClean="0">
                <a:latin typeface="Times New Roman" pitchFamily="18" charset="0"/>
              </a:rPr>
              <a:t>  who, whom, which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The one </a:t>
            </a:r>
            <a:r>
              <a:rPr lang="en-US" altLang="en-US" sz="3200" b="1" u="sng" smtClean="0">
                <a:latin typeface="Times New Roman" pitchFamily="18" charset="0"/>
              </a:rPr>
              <a:t>who</a:t>
            </a:r>
            <a:r>
              <a:rPr lang="en-US" altLang="en-US" sz="3200" b="1" smtClean="0">
                <a:latin typeface="Times New Roman" pitchFamily="18" charset="0"/>
              </a:rPr>
              <a:t> enjoys Greek enjoys life.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The keys </a:t>
            </a:r>
            <a:r>
              <a:rPr lang="en-US" altLang="en-US" sz="3200" b="1" u="sng" smtClean="0">
                <a:latin typeface="Times New Roman" pitchFamily="18" charset="0"/>
              </a:rPr>
              <a:t>which</a:t>
            </a:r>
            <a:r>
              <a:rPr lang="en-US" altLang="en-US" sz="3200" b="1" smtClean="0">
                <a:latin typeface="Times New Roman" pitchFamily="18" charset="0"/>
              </a:rPr>
              <a:t> were lost in the river are ...</a:t>
            </a:r>
          </a:p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</a:rPr>
              <a:t>Reflexive: </a:t>
            </a:r>
            <a:r>
              <a:rPr lang="en-US" altLang="en-US" b="1" smtClean="0">
                <a:latin typeface="Times New Roman" pitchFamily="18" charset="0"/>
              </a:rPr>
              <a:t> He hid </a:t>
            </a:r>
            <a:r>
              <a:rPr lang="en-US" altLang="en-US" b="1" u="sng" smtClean="0">
                <a:latin typeface="Times New Roman" pitchFamily="18" charset="0"/>
              </a:rPr>
              <a:t>himself</a:t>
            </a:r>
            <a:r>
              <a:rPr lang="en-US" altLang="en-US" b="1" smtClean="0">
                <a:latin typeface="Times New Roman" pitchFamily="18" charset="0"/>
              </a:rPr>
              <a:t> in the rubble.</a:t>
            </a:r>
          </a:p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</a:rPr>
              <a:t>Reciprocal:</a:t>
            </a:r>
            <a:r>
              <a:rPr lang="en-US" altLang="en-US" b="1" smtClean="0">
                <a:latin typeface="Times New Roman" pitchFamily="18" charset="0"/>
              </a:rPr>
              <a:t>  They appreciate </a:t>
            </a:r>
            <a:r>
              <a:rPr lang="en-US" altLang="en-US" b="1" u="sng" smtClean="0">
                <a:latin typeface="Times New Roman" pitchFamily="18" charset="0"/>
              </a:rPr>
              <a:t>one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Demonstratives:   this and that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Stand alone as a pronoun:  “that one”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Modify a noun as an adjective:  the noun takes the definite article (e.g., this desk).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Form: Def. Art. + Noun + Demonstrative (no article) -- this is the opposite of the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attributive adjective that takes an article.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That paradigm:</a:t>
            </a:r>
            <a:r>
              <a:rPr lang="en-US" altLang="en-US" smtClean="0"/>
              <a:t>  </a:t>
            </a:r>
            <a:r>
              <a:rPr lang="en-US" altLang="en-US" smtClean="0">
                <a:latin typeface="Greekth" pitchFamily="18" charset="0"/>
              </a:rPr>
              <a:t>e]kei?noj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           </a:t>
            </a:r>
            <a:r>
              <a:rPr lang="en-US" altLang="en-US" b="1" smtClean="0">
                <a:latin typeface="Times New Roman" pitchFamily="18" charset="0"/>
              </a:rPr>
              <a:t>Singular:  that</a:t>
            </a:r>
          </a:p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>
                <a:latin typeface="Times New Roman" pitchFamily="18" charset="0"/>
              </a:rPr>
              <a:t>                2               1                  2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          Masc        Fem            Neut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ἐκεῖνος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ἐκείνη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ἐκεῖνο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Gen.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ἐκείνου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ἐκείνης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ἐκείνου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Dat.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ἐκείνῳ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ἐκείνῃ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ἐκείνῳ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Acc.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ἐκεῖνον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ἐκείνην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ἐκεῖνο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That paradigm:</a:t>
            </a:r>
            <a:r>
              <a:rPr lang="en-US" altLang="en-US" smtClean="0"/>
              <a:t>  </a:t>
            </a:r>
            <a:r>
              <a:rPr lang="en-US" altLang="en-US" smtClean="0">
                <a:latin typeface="Greekth" pitchFamily="18" charset="0"/>
              </a:rPr>
              <a:t>e]kei?noj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     </a:t>
            </a:r>
            <a:r>
              <a:rPr lang="en-US" altLang="en-US" b="1" dirty="0" smtClean="0">
                <a:latin typeface="Times New Roman" pitchFamily="18" charset="0"/>
              </a:rPr>
              <a:t>               Plural:  those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2                  1                    2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Masc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  Fem              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Neut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ἐκεῖνοι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ἐκεῖναι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ἐκεῖνα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ἐκείνων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ἐκείνων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ἐκείνων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ἐκείνοις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ἐκείναις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ἐκείνοις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ἐκείνους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ἐκείνας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ἐκεῖνα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9938"/>
            <a:ext cx="7772400" cy="823912"/>
          </a:xfrm>
        </p:spPr>
        <p:txBody>
          <a:bodyPr/>
          <a:lstStyle/>
          <a:p>
            <a:pPr eaLnBrk="1" hangingPunct="1"/>
            <a:r>
              <a:rPr lang="el-GR" altLang="en-US" sz="4800" smtClean="0">
                <a:latin typeface="Times New Roman" pitchFamily="18" charset="0"/>
                <a:cs typeface="Times New Roman" pitchFamily="18" charset="0"/>
              </a:rPr>
              <a:t>ἐκεῖνος</a:t>
            </a: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 “that”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010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ἐκίνη	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ἐκεῖνο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ἐκείνῳ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ἐκείνην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ἐκεῖνα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ἐκείνων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ἐκείνοις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ἐκείναις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ἐκείνοις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ἐκείνους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ἐκείνας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ἐκεῖνα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Greekth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This paradigm: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Singular:  this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Masc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Fem           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Neut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Nom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ὗτος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ταύτῃ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ταύτην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τοῦτο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ending takes an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This paradigm: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Plural:  these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Masc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Fem              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Neut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Nom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ταῦτα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τούτοις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ταύταις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τούτοις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τούτους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ταύτας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ταύτα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ending takes an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ὗτος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“this”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ταύτης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τούτου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ταύτῃ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τούτῳ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ταύτην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αὗται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ταῦτα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τούτων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τούτων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τούτοις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ταύταις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τούτοις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ταύτας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ταῦτα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Relative Pronouns:  </a:t>
            </a:r>
            <a:r>
              <a:rPr lang="el-GR" altLang="en-US" dirty="0" smtClean="0">
                <a:latin typeface="Times New Roman" pitchFamily="18" charset="0"/>
                <a:cs typeface="Times New Roman" panose="02020603050405020304" pitchFamily="18" charset="0"/>
              </a:rPr>
              <a:t>ὅς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Singular:       who/which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M         F        N       M        F       N 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Nom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οἵ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ὧν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ὧν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ὧν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ᾧ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ᾗ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ᾧ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οἷς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αἷς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οἷς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ἅς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Translation Examples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ὃς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  λαμβάνει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	and who did not receive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τῷ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  ὃν  εἶπεν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Ἰησοῦς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	and to the word which Jesus spoke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PAI Verb Paradigm Rap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Reflexive Pronouns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Nominative uses the personal pronouns: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Gen., Dat., and Acc. have special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First Person Reflexive -- myself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 	  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Masc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	   Fem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ἐμαυτοῦ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ἐμαυτῆς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ἐμαυτῷ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ἐμαυτῇ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ἐμαυτόν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ἐμαυτήν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pl.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pl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ἑαυτοῖς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ἑαυταῖς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pl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ἑαυτάς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Person Reflexive -- yourself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		  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Masc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  Fem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Gen. 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σεαυτήν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pl.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pl.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ἑαυτοῖς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ἑαυταῖς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pl.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ἑαυτάς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64135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itchFamily="18" charset="0"/>
              </a:rPr>
              <a:t>Third Person Reflexive -- him/her/itself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Masc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Fem              </a:t>
            </a:r>
            <a:r>
              <a:rPr lang="en-US" alt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Neut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sg.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ἑαυτήν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Gen. pl.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   ἑαυτῶν  	   ἑαυτῶν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pl.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ἑαυτοῖς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ἑαυταῖς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ἑαυτοῖς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pl.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ἑαυτάς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ἑαυτά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Greekth" pitchFamily="18" charset="0"/>
              </a:rPr>
              <a:t>            	</a:t>
            </a:r>
          </a:p>
          <a:p>
            <a:pPr eaLnBrk="1" hangingPunct="1"/>
            <a:r>
              <a:rPr lang="en-US" altLang="en-US" dirty="0" smtClean="0">
                <a:latin typeface="Greekth" pitchFamily="18" charset="0"/>
              </a:rPr>
              <a:t>                                                    </a:t>
            </a:r>
            <a:r>
              <a:rPr lang="en-US" altLang="en-US" b="1" dirty="0" smtClean="0">
                <a:latin typeface="Times New Roman" pitchFamily="18" charset="0"/>
              </a:rPr>
              <a:t>I go away,</a:t>
            </a:r>
            <a:br>
              <a:rPr lang="en-US" altLang="en-US" b="1" dirty="0" smtClean="0">
                <a:latin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</a:rPr>
              <a:t>                                                        leave</a:t>
            </a:r>
            <a:r>
              <a:rPr lang="en-US" altLang="en-US" dirty="0" smtClean="0"/>
              <a:t> </a:t>
            </a:r>
          </a:p>
        </p:txBody>
      </p:sp>
      <p:pic>
        <p:nvPicPr>
          <p:cNvPr id="26628" name="Picture 4" descr="VocabCh11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45720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Greekth" pitchFamily="18" charset="0"/>
              </a:rPr>
              <a:t>                  	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                that </a:t>
            </a:r>
          </a:p>
        </p:txBody>
      </p:sp>
      <p:pic>
        <p:nvPicPr>
          <p:cNvPr id="54276" name="Picture 4" descr="VocabCh1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274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                    Jewish </a:t>
            </a:r>
          </a:p>
        </p:txBody>
      </p:sp>
      <p:pic>
        <p:nvPicPr>
          <p:cNvPr id="55300" name="Picture 4" descr="VocabCh1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590800"/>
            <a:ext cx="3489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 smtClean="0">
                <a:latin typeface="Greekth" pitchFamily="18" charset="0"/>
              </a:rPr>
              <a:t>               </a:t>
            </a:r>
            <a:r>
              <a:rPr lang="en-US" altLang="en-US" dirty="0" smtClean="0"/>
              <a:t> 	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as, just 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dirty="0" smtClean="0">
                <a:latin typeface="Greekth" pitchFamily="18" charset="0"/>
              </a:rPr>
              <a:t>	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                  who, which </a:t>
            </a:r>
          </a:p>
        </p:txBody>
      </p:sp>
      <p:pic>
        <p:nvPicPr>
          <p:cNvPr id="30724" name="Picture 4" descr="VocabCh1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3352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Vocabulary - Chapter 11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Greekth" pitchFamily="18" charset="0"/>
              </a:rPr>
              <a:t>        </a:t>
            </a:r>
            <a:r>
              <a:rPr lang="en-US" altLang="en-US" dirty="0" smtClean="0"/>
              <a:t>                	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                          when</a:t>
            </a:r>
            <a:r>
              <a:rPr lang="en-US" altLang="en-US" dirty="0" smtClean="0"/>
              <a:t> </a:t>
            </a:r>
          </a:p>
        </p:txBody>
      </p:sp>
      <p:pic>
        <p:nvPicPr>
          <p:cNvPr id="34820" name="Picture 4" descr="VocabCh11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590800"/>
            <a:ext cx="32464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/>
              <a:t>	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                   this</a:t>
            </a:r>
            <a:r>
              <a:rPr lang="en-US" altLang="en-US" dirty="0" smtClean="0"/>
              <a:t> </a:t>
            </a:r>
          </a:p>
        </p:txBody>
      </p:sp>
      <p:pic>
        <p:nvPicPr>
          <p:cNvPr id="59396" name="Picture 4" descr="VocabCh1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 </a:t>
            </a:r>
            <a:r>
              <a:rPr lang="en-US" altLang="en-US" dirty="0" smtClean="0">
                <a:latin typeface="Greekth" pitchFamily="18" charset="0"/>
              </a:rPr>
              <a:t>                          	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                      again </a:t>
            </a:r>
          </a:p>
        </p:txBody>
      </p:sp>
      <p:pic>
        <p:nvPicPr>
          <p:cNvPr id="60420" name="Picture 4" descr="VocabCh1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342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dirty="0" smtClean="0">
                <a:latin typeface="Greekth" pitchFamily="18" charset="0"/>
              </a:rPr>
              <a:t>	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                 Peter</a:t>
            </a:r>
            <a:r>
              <a:rPr lang="en-US" altLang="en-US" dirty="0" smtClean="0"/>
              <a:t> </a:t>
            </a:r>
          </a:p>
        </p:txBody>
      </p:sp>
      <p:pic>
        <p:nvPicPr>
          <p:cNvPr id="61444" name="Picture 4" descr="VocabCh11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2743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Greekth" pitchFamily="18" charset="0"/>
              </a:rPr>
              <a:t>                           	  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                                  for, about (gen.) </a:t>
            </a:r>
          </a:p>
          <a:p>
            <a:pPr eaLnBrk="1" hangingPunct="1"/>
            <a:r>
              <a:rPr lang="en-US" altLang="en-US" dirty="0" smtClean="0"/>
              <a:t>                       	</a:t>
            </a:r>
            <a:r>
              <a:rPr lang="en-US" altLang="en-US" b="1" dirty="0" smtClean="0">
                <a:latin typeface="Times New Roman" pitchFamily="18" charset="0"/>
              </a:rPr>
              <a:t>above, beyond (acc.)</a:t>
            </a:r>
          </a:p>
        </p:txBody>
      </p:sp>
      <p:pic>
        <p:nvPicPr>
          <p:cNvPr id="62468" name="Picture 4" descr="VocabCh1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Times" pitchFamily="18" charset="0"/>
              </a:rPr>
              <a:t>Demonstrative, Relative and Reflexiv Pronouns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that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τούτου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Relative (who, which)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ἐμαυτοῦ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ἑαυτοῦ</a:t>
            </a:r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: reflexive –myself, yourself, him/herself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989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34318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4035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3069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92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5822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66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33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754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407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06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252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λύομαι</a:t>
            </a:r>
            <a:r>
              <a:rPr lang="en-US" altLang="en-US" dirty="0" smtClean="0">
                <a:latin typeface="+mj-lt"/>
              </a:rPr>
              <a:t>,              </a:t>
            </a:r>
            <a:r>
              <a:rPr lang="el-GR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 -</a:t>
            </a:r>
            <a:r>
              <a:rPr lang="el-GR" altLang="en-US" dirty="0" smtClean="0">
                <a:latin typeface="+mj-lt"/>
              </a:rPr>
              <a:t>ομεθα</a:t>
            </a:r>
            <a:r>
              <a:rPr lang="en-US" altLang="en-US" dirty="0" smtClean="0">
                <a:latin typeface="+mj-lt"/>
              </a:rPr>
              <a:t>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-</a:t>
            </a:r>
            <a:r>
              <a:rPr lang="el-GR" altLang="en-US" dirty="0" smtClean="0">
                <a:latin typeface="+mj-lt"/>
              </a:rPr>
              <a:t>ῃ</a:t>
            </a:r>
            <a:r>
              <a:rPr lang="en-US" altLang="en-US" dirty="0" smtClean="0">
                <a:latin typeface="+mj-lt"/>
              </a:rPr>
              <a:t>,               -</a:t>
            </a:r>
            <a:r>
              <a:rPr lang="el-GR" altLang="en-US" dirty="0" smtClean="0">
                <a:latin typeface="+mj-lt"/>
              </a:rPr>
              <a:t>εσθε</a:t>
            </a:r>
            <a:r>
              <a:rPr lang="en-US" altLang="en-US" dirty="0" smtClean="0">
                <a:latin typeface="+mj-lt"/>
              </a:rPr>
              <a:t>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-</a:t>
            </a:r>
            <a:r>
              <a:rPr lang="el-GR" altLang="en-US" dirty="0" smtClean="0">
                <a:latin typeface="+mj-lt"/>
              </a:rPr>
              <a:t>εται</a:t>
            </a:r>
            <a:r>
              <a:rPr lang="en-US" altLang="en-US" dirty="0" smtClean="0">
                <a:latin typeface="+mj-lt"/>
              </a:rPr>
              <a:t>,          -</a:t>
            </a:r>
            <a:r>
              <a:rPr lang="el-GR" altLang="en-US" dirty="0" smtClean="0">
                <a:latin typeface="+mj-lt"/>
              </a:rPr>
              <a:t>ονται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5584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λύσω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λύσομεν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λύσεις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λύσετε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λύσει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λύσουσι(ν)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Chant this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smtClean="0">
                <a:latin typeface="Greekth" pitchFamily="18" charset="0"/>
              </a:rPr>
              <a:t> …</a:t>
            </a:r>
            <a:br>
              <a:rPr lang="en-US" altLang="en-US" smtClean="0">
                <a:latin typeface="Greekth" pitchFamily="18" charset="0"/>
              </a:rPr>
            </a:br>
            <a:r>
              <a:rPr lang="en-US" altLang="en-US" sz="2400" b="1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649</TotalTime>
  <Words>1268</Words>
  <Application>Microsoft Office PowerPoint</Application>
  <PresentationFormat>On-screen Show (4:3)</PresentationFormat>
  <Paragraphs>393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Network Blitz</vt:lpstr>
      <vt:lpstr>Mastering NT Greek</vt:lpstr>
      <vt:lpstr>PAI Verb Paradigm Rap</vt:lpstr>
      <vt:lpstr>2-1-2 Paradigms - Chant this</vt:lpstr>
      <vt:lpstr>The "is" verb PAI  -- εἰμί  </vt:lpstr>
      <vt:lpstr> Person Personal Pronoun Chant</vt:lpstr>
      <vt:lpstr>Present Middle/Passive Indicative </vt:lpstr>
      <vt:lpstr>Shape of the Future in Greek</vt:lpstr>
      <vt:lpstr>Future Middle Paradigm</vt:lpstr>
      <vt:lpstr>Rapping the Lord’s Prayer</vt:lpstr>
      <vt:lpstr>Four Types of Pronouns</vt:lpstr>
      <vt:lpstr>Demonstratives:   this and that</vt:lpstr>
      <vt:lpstr>That paradigm:  e]kei?noj </vt:lpstr>
      <vt:lpstr>That paradigm:  e]kei?noj </vt:lpstr>
      <vt:lpstr>ἐκεῖνος “that”</vt:lpstr>
      <vt:lpstr>This paradigm:  οὗτος </vt:lpstr>
      <vt:lpstr>This paradigm:  οὗτος </vt:lpstr>
      <vt:lpstr>οὗτος “this”</vt:lpstr>
      <vt:lpstr>Relative Pronouns:  ὅς, ἥ, ὅ</vt:lpstr>
      <vt:lpstr>Translation Examples</vt:lpstr>
      <vt:lpstr>Reflexive Pronouns</vt:lpstr>
      <vt:lpstr>First Person Reflexive -- myself</vt:lpstr>
      <vt:lpstr>Second Person Reflexive -- yourself</vt:lpstr>
      <vt:lpstr>Third Person Reflexive -- him/her/itself</vt:lpstr>
      <vt:lpstr>Chapter 11 Vocabulary </vt:lpstr>
      <vt:lpstr>Chapter 11 Vocabulary</vt:lpstr>
      <vt:lpstr>Chapter 11 Vocabulary</vt:lpstr>
      <vt:lpstr>Chapter 11 Vocabulary</vt:lpstr>
      <vt:lpstr>Chapter 11 Vocabulary</vt:lpstr>
      <vt:lpstr>Vocabulary - Chapter 11</vt:lpstr>
      <vt:lpstr>Chapter 11 Vocabulary</vt:lpstr>
      <vt:lpstr>Chapter 11 Vocabulary</vt:lpstr>
      <vt:lpstr>Chapter 11 Vocabulary</vt:lpstr>
      <vt:lpstr>Chapter 11 Vocabulary</vt:lpstr>
      <vt:lpstr>Demonstrative, Relative and Reflexiv Pronouns 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 Paradise</dc:title>
  <dc:creator>Ted Hildebrandt</dc:creator>
  <cp:lastModifiedBy>User</cp:lastModifiedBy>
  <cp:revision>47</cp:revision>
  <dcterms:created xsi:type="dcterms:W3CDTF">2001-10-12T02:12:38Z</dcterms:created>
  <dcterms:modified xsi:type="dcterms:W3CDTF">2015-11-16T16:26:09Z</dcterms:modified>
</cp:coreProperties>
</file>